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60" r:id="rId3"/>
    <p:sldId id="259" r:id="rId4"/>
    <p:sldId id="272" r:id="rId5"/>
    <p:sldId id="274" r:id="rId6"/>
    <p:sldId id="277" r:id="rId7"/>
    <p:sldId id="279" r:id="rId8"/>
    <p:sldId id="278" r:id="rId9"/>
    <p:sldId id="280" r:id="rId10"/>
    <p:sldId id="284" r:id="rId11"/>
    <p:sldId id="271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Nisbet" initials="JN" lastIdx="4" clrIdx="0">
    <p:extLst>
      <p:ext uri="{19B8F6BF-5375-455C-9EA6-DF929625EA0E}">
        <p15:presenceInfo xmlns:p15="http://schemas.microsoft.com/office/powerpoint/2012/main" userId="S-1-5-21-1937764481-3881275059-801780269-4577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F5B"/>
    <a:srgbClr val="243069"/>
    <a:srgbClr val="00A8A3"/>
    <a:srgbClr val="2E3D86"/>
    <a:srgbClr val="344598"/>
    <a:srgbClr val="FACE00"/>
    <a:srgbClr val="00B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875" autoAdjust="0"/>
  </p:normalViewPr>
  <p:slideViewPr>
    <p:cSldViewPr snapToGrid="0">
      <p:cViewPr varScale="1">
        <p:scale>
          <a:sx n="49" d="100"/>
          <a:sy n="49" d="100"/>
        </p:scale>
        <p:origin x="130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E612BCDE-FF93-43F6-A0FB-C13F1DA3D0F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6EF7E8FA-2265-48B4-BFA4-CD32981C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8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5EFE3980-3F7C-4FF1-983D-8CE158A9A85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6662" tIns="48331" rIns="96662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EDCFB57B-6670-44AE-8F58-D4BDAA87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9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Career: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Direct</a:t>
            </a:r>
            <a:r>
              <a:rPr lang="en-US" sz="1000" baseline="0" dirty="0"/>
              <a:t> impact on skills needed for career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/>
              <a:t>Internship and research experience, classes in your field of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/>
              <a:t>Cultural competency, language skills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aseline="0" dirty="0"/>
              <a:t>Academic Growth: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/>
              <a:t>Earn Penn credit on short and long-term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/>
              <a:t>Take unique classes, new style of learning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aseline="0" dirty="0"/>
              <a:t>Global Experience: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/>
              <a:t>Be part of the global community, see the world, use skills and knowledge in a global context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8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7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Students are billed Penn tuition and the study abroad fee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Costs for housing, dining, books, supplies, transportation, etc. will depend on the location of your program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Penn Abroad provides a budget sheet for every study abroad program that indicates billable and non-billable expenses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Talk</a:t>
            </a:r>
            <a:r>
              <a:rPr lang="en-US" sz="1200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about when to go abroad, determining your eligibility, and the application process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PASSPORT Application Pieces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Application Essays</a:t>
            </a:r>
          </a:p>
          <a:p>
            <a:pPr marL="1085850" lvl="2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Responding to certain abroad scenarios</a:t>
            </a:r>
          </a:p>
          <a:p>
            <a:pPr marL="1085850" lvl="2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Destination country knowledge</a:t>
            </a:r>
          </a:p>
          <a:p>
            <a:pPr marL="1085850" lvl="2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Study abroad and your identity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Study Abroad Statement of Purpose</a:t>
            </a:r>
          </a:p>
          <a:p>
            <a:pPr marL="1085850" lvl="2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Personal, academic, or professional goals for study abroad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External Application for Abroad University</a:t>
            </a: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Other Materials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Copy of your passport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Academic Approval Form</a:t>
            </a:r>
          </a:p>
          <a:p>
            <a:pPr marL="1085850" lvl="2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Filled out by home school academic advisor for study abroad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Official transcript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Every GRIP student will receive funding for their program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50% of the total estimated cost for the summer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Program fee for cohort programs/programs with fee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Additional funding available via the GRIP application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Highly Aided students will receive 100% of the total estimated cost of the summer, funding by Penn Global and SFS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Talk</a:t>
            </a:r>
            <a:r>
              <a:rPr lang="en-US" sz="1200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about when to go abroad, determining your eligibility, and the application process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PASSPORT Application Pieces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PASSPORT Application Pieces</a:t>
            </a:r>
            <a:endParaRPr lang="en-US" sz="2000" dirty="0">
              <a:latin typeface="Open Sans" panose="020B0606030504020204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CV/Resume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Cover Letter/Personal Statement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Additional Funding Questionnaire (optional)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Potential Application Pieces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Supplemental Questions requested by employers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Unofficial transcript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Letter of recommendation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Other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Required advising session with a GRIP advisor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Interview(s) with employer/organizations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9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PGS students will be charged a flat program fee of $950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Covers round-trip airfare, all hotels and accommodations, ground transportation, entrance fees, translation and guide services, and group meals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Eligible for financial aid adjustment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$500 non-refundable deposit at time of commitment and remaining $450 charged at the end of the course add period of the semester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Talk</a:t>
            </a:r>
            <a:r>
              <a:rPr lang="en-US" sz="1200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about when to go abroad, determining your eligibility, and the application process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PASSPORT Application Pieces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PASSPORT Application Pieces</a:t>
            </a:r>
            <a:endParaRPr lang="en-US" sz="2000" dirty="0">
              <a:latin typeface="Open Sans" panose="020B0606030504020204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Personal Statements</a:t>
            </a:r>
          </a:p>
          <a:p>
            <a:pPr marL="1257300" lvl="2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PGS and Course of Study</a:t>
            </a:r>
          </a:p>
          <a:p>
            <a:pPr marL="1257300" lvl="2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PGS and Past Experience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Supplemental Questions requested by faculty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Unofficial Transcript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Other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Interview with faculty leading the course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Meeting with PGS Manager if needed</a:t>
            </a:r>
          </a:p>
          <a:p>
            <a:pPr marL="1257300" lvl="2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Discuss any religious, health, or diet-related accommodations</a:t>
            </a:r>
          </a:p>
          <a:p>
            <a:pPr marL="1257300" lvl="2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Must do so prior to committing to the program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FB57B-6670-44AE-8F58-D4BDAA87B2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51E3-DD89-4F9E-97D7-27E0634D1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0890E-D7C6-4C2D-AD3E-FC62519A7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D6B6-8371-4060-811D-70A02085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C848B-5AB7-43D7-B2C5-B7AD7B16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151C-A5CA-40E6-ADCD-C1CE5486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8188-25F0-498B-9F47-23AD0A79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DABA6-E40D-4E4B-BCD4-9B115A804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E25C-7B80-4BBA-893C-3B8A6B28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87E9-BBA2-447A-88AA-8BE1647C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F0DC7-880B-482E-9B74-CA0A1C4F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EBD65-C510-45BE-86CF-7F5CBDE96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7B562-1062-4AA2-8429-D7BCE63D8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AB3B0-E8B0-47B4-8445-CF8F82A6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2AA3F-3E67-4DB5-97F0-45FEA9BD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D35B-3D7E-4310-ABE6-F5905659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rgbClr val="243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530220" cy="137160"/>
          </a:xfrm>
          <a:prstGeom prst="rect">
            <a:avLst/>
          </a:prstGeom>
          <a:solidFill>
            <a:srgbClr val="00A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50189"/>
            <a:ext cx="12192000" cy="137160"/>
          </a:xfrm>
          <a:prstGeom prst="rect">
            <a:avLst/>
          </a:prstGeom>
          <a:solidFill>
            <a:srgbClr val="243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661780" y="6750189"/>
            <a:ext cx="1530220" cy="137160"/>
          </a:xfrm>
          <a:prstGeom prst="rect">
            <a:avLst/>
          </a:prstGeom>
          <a:solidFill>
            <a:srgbClr val="00A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DA1E-9224-4655-BB51-2413E492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3185C-4A3F-4CC8-9229-BF783D05D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354D4-3992-4E65-B0D3-BB49929B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09B8-6065-4734-B1A6-9091B71F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84235-3453-4D74-93EF-780C0BAA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21" y="5938404"/>
            <a:ext cx="2131118" cy="81432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9227977" y="5873087"/>
            <a:ext cx="2964024" cy="0"/>
          </a:xfrm>
          <a:prstGeom prst="line">
            <a:avLst/>
          </a:prstGeom>
          <a:ln w="31750" cmpd="sng">
            <a:solidFill>
              <a:schemeClr val="bg2"/>
            </a:solidFill>
            <a:prstDash val="solid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"/>
          <a:stretch/>
        </p:blipFill>
        <p:spPr>
          <a:xfrm>
            <a:off x="0" y="-1"/>
            <a:ext cx="12204442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A3B3-57F1-4F64-92C3-77B4ABD9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3BB4-D72A-44A8-B62C-7960DA75D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D055F-3795-4987-B0F4-E0838D815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C11BF-866D-4D9E-9C9B-17AB3A5F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5CF62-084F-4D9F-8228-C58E5A1B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AD235-214A-4844-BCC5-6E9FEE00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21" y="5938404"/>
            <a:ext cx="2131118" cy="81432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9227977" y="5873087"/>
            <a:ext cx="2964024" cy="0"/>
          </a:xfrm>
          <a:prstGeom prst="line">
            <a:avLst/>
          </a:prstGeom>
          <a:ln w="31750" cmpd="sng">
            <a:solidFill>
              <a:schemeClr val="bg2"/>
            </a:solidFill>
            <a:prstDash val="solid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"/>
          <a:stretch/>
        </p:blipFill>
        <p:spPr>
          <a:xfrm>
            <a:off x="0" y="-1"/>
            <a:ext cx="12204442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6490-2AAD-4F15-AED5-67A84FA0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496AC-850D-481D-AE30-D649B5B6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DF52C-2ECE-4F17-A727-6B923CF64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4641A-A66F-46CB-BCB2-C6E577A92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CB949-EC5D-4EE6-B34D-6B7287036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56DF7-07DF-481B-96AE-5DE4BA27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5E694-0E58-4148-B32E-65E5123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1D663-FE8F-4E6B-AF35-3C0EE5A2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21" y="5938404"/>
            <a:ext cx="2131118" cy="8143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9227977" y="5873087"/>
            <a:ext cx="2964024" cy="0"/>
          </a:xfrm>
          <a:prstGeom prst="line">
            <a:avLst/>
          </a:prstGeom>
          <a:ln w="31750" cmpd="sng">
            <a:solidFill>
              <a:schemeClr val="bg2"/>
            </a:solidFill>
            <a:prstDash val="solid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"/>
          <a:stretch/>
        </p:blipFill>
        <p:spPr>
          <a:xfrm>
            <a:off x="0" y="-1"/>
            <a:ext cx="12204442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93D1-B686-42B7-958B-E8C7DA76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1AA2B-8349-4ECB-8750-3E6AD475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C2ACC-D953-4E70-A051-551B8873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E4D8C-BFE6-4E6F-AECE-601BECF9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21" y="5938404"/>
            <a:ext cx="2131118" cy="81432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9227977" y="5873087"/>
            <a:ext cx="2964024" cy="0"/>
          </a:xfrm>
          <a:prstGeom prst="line">
            <a:avLst/>
          </a:prstGeom>
          <a:ln w="31750" cmpd="sng">
            <a:solidFill>
              <a:schemeClr val="bg2"/>
            </a:solidFill>
            <a:prstDash val="solid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"/>
          <a:stretch/>
        </p:blipFill>
        <p:spPr>
          <a:xfrm>
            <a:off x="0" y="-1"/>
            <a:ext cx="12204442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0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21" y="5938404"/>
            <a:ext cx="2131118" cy="81432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9227977" y="5873087"/>
            <a:ext cx="2964024" cy="0"/>
          </a:xfrm>
          <a:prstGeom prst="line">
            <a:avLst/>
          </a:prstGeom>
          <a:ln w="31750" cmpd="sng">
            <a:solidFill>
              <a:schemeClr val="bg2"/>
            </a:solidFill>
            <a:prstDash val="solid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"/>
          <a:stretch/>
        </p:blipFill>
        <p:spPr>
          <a:xfrm>
            <a:off x="0" y="-1"/>
            <a:ext cx="12204442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6CBC-EDE4-4E48-9404-4641897E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BAC77-A278-41EB-A44B-0C0437CA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A52E3-39E8-4D27-995A-5CFC2D5BE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8907A-8004-4B29-B344-45EFAD13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C69E1-0B9E-471B-8268-19679D25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CE33A-A3D6-432E-8A90-9DA61295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215C-89BE-4548-8E6B-80BDC512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51E17-ABDD-4D90-8A38-A96566660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04B1-0753-4C44-8253-901AD9C0C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8E0DD-C33F-4266-8712-0D4DCA25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837F2-A069-4AB6-8422-0358723D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3ADD0-0045-46DE-A8DA-536BBB1A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5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FFE4B-6784-49D7-801A-4294D73D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72123-F38A-49EA-A22E-3B3A7B7BC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AB00-DE74-480B-A684-FE70C5592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79C3-F464-4535-82DD-EA7FD689B6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03A7-0549-4C7C-B734-E2A31CB42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CE6F-9F04-4661-8EE1-176106658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C11CB-CBE5-4C19-A207-D7207CDC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1462"/>
          <a:stretch/>
        </p:blipFill>
        <p:spPr>
          <a:xfrm>
            <a:off x="-11875" y="0"/>
            <a:ext cx="12203875" cy="68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" y="430416"/>
            <a:ext cx="12166146" cy="5997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342" y="365760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Connected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60532" y="4413769"/>
            <a:ext cx="11013922" cy="954107"/>
            <a:chOff x="589039" y="4898326"/>
            <a:chExt cx="11013922" cy="954107"/>
          </a:xfrm>
        </p:grpSpPr>
        <p:sp>
          <p:nvSpPr>
            <p:cNvPr id="22" name="TextBox 21"/>
            <p:cNvSpPr txBox="1"/>
            <p:nvPr/>
          </p:nvSpPr>
          <p:spPr>
            <a:xfrm>
              <a:off x="589039" y="4911433"/>
              <a:ext cx="3338710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222D6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Advising &amp; Events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07220" y="4898326"/>
              <a:ext cx="32919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222D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Penn Abroad Ambassadors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26042" y="4911433"/>
              <a:ext cx="3476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222D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Online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009847" y="5475568"/>
            <a:ext cx="640080" cy="0"/>
          </a:xfrm>
          <a:prstGeom prst="line">
            <a:avLst/>
          </a:prstGeom>
          <a:ln w="28575">
            <a:solidFill>
              <a:srgbClr val="FA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00756" y="5475568"/>
            <a:ext cx="640080" cy="0"/>
          </a:xfrm>
          <a:prstGeom prst="line">
            <a:avLst/>
          </a:prstGeom>
          <a:ln w="28575">
            <a:solidFill>
              <a:srgbClr val="FA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56842" y="5475568"/>
            <a:ext cx="640080" cy="0"/>
          </a:xfrm>
          <a:prstGeom prst="line">
            <a:avLst/>
          </a:prstGeom>
          <a:ln w="28575">
            <a:solidFill>
              <a:srgbClr val="FA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174" r="20117" b="-174"/>
          <a:stretch/>
        </p:blipFill>
        <p:spPr>
          <a:xfrm>
            <a:off x="945333" y="1574040"/>
            <a:ext cx="2743200" cy="274320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564394" y="1574040"/>
            <a:ext cx="2743200" cy="2743200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16853"/>
          <a:stretch/>
        </p:blipFill>
        <p:spPr>
          <a:xfrm>
            <a:off x="4754863" y="1562877"/>
            <a:ext cx="2743200" cy="2743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5607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" b="6095"/>
          <a:stretch/>
        </p:blipFill>
        <p:spPr>
          <a:xfrm>
            <a:off x="0" y="116114"/>
            <a:ext cx="12192000" cy="66330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4056312"/>
            <a:ext cx="5902379" cy="1407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3" y="594703"/>
            <a:ext cx="6766574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" y="430416"/>
            <a:ext cx="12166146" cy="59971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342" y="365760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Go Abroad?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0532" y="1541754"/>
            <a:ext cx="11013922" cy="3974910"/>
            <a:chOff x="589039" y="1764878"/>
            <a:chExt cx="11013922" cy="3974910"/>
          </a:xfrm>
        </p:grpSpPr>
        <p:grpSp>
          <p:nvGrpSpPr>
            <p:cNvPr id="8" name="Group 7"/>
            <p:cNvGrpSpPr/>
            <p:nvPr/>
          </p:nvGrpSpPr>
          <p:grpSpPr>
            <a:xfrm>
              <a:off x="589039" y="1764878"/>
              <a:ext cx="11013922" cy="3880325"/>
              <a:chOff x="589039" y="1985215"/>
              <a:chExt cx="11013922" cy="388032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89039" y="2062333"/>
                <a:ext cx="3338710" cy="3803207"/>
                <a:chOff x="589039" y="2062333"/>
                <a:chExt cx="3338710" cy="3803207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30" t="17630" r="3193" b="11703"/>
                <a:stretch/>
              </p:blipFill>
              <p:spPr>
                <a:xfrm>
                  <a:off x="1125366" y="2062333"/>
                  <a:ext cx="2563512" cy="2563512"/>
                </a:xfrm>
                <a:prstGeom prst="ellipse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589039" y="4911433"/>
                  <a:ext cx="3338710" cy="9541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222D64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Career</a:t>
                  </a:r>
                </a:p>
                <a:p>
                  <a:pPr algn="ctr"/>
                  <a:r>
                    <a:rPr lang="en-US" sz="2800" b="1" dirty="0">
                      <a:solidFill>
                        <a:srgbClr val="222D64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Advancement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516788" y="2062333"/>
                <a:ext cx="3020215" cy="3790100"/>
                <a:chOff x="4516788" y="2062333"/>
                <a:chExt cx="3020215" cy="3790100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753" t="3936" r="2469" b="6764"/>
                <a:stretch/>
              </p:blipFill>
              <p:spPr>
                <a:xfrm>
                  <a:off x="4814244" y="2062333"/>
                  <a:ext cx="2563512" cy="2563512"/>
                </a:xfrm>
                <a:prstGeom prst="ellipse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4516788" y="4898326"/>
                  <a:ext cx="302021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222D6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Academic</a:t>
                  </a:r>
                </a:p>
                <a:p>
                  <a:pPr algn="ctr"/>
                  <a:r>
                    <a:rPr lang="en-US" sz="2800" b="1" dirty="0">
                      <a:solidFill>
                        <a:srgbClr val="222D6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Growth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126042" y="1985215"/>
                <a:ext cx="3476919" cy="3880325"/>
                <a:chOff x="8126042" y="1985215"/>
                <a:chExt cx="3476919" cy="3880325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01" t="15072" r="4489" b="3185"/>
                <a:stretch/>
              </p:blipFill>
              <p:spPr>
                <a:xfrm>
                  <a:off x="8503122" y="1985215"/>
                  <a:ext cx="2563512" cy="2563512"/>
                </a:xfrm>
                <a:prstGeom prst="ellipse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8126042" y="4911433"/>
                  <a:ext cx="347691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222D6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Global</a:t>
                  </a:r>
                  <a:br>
                    <a:rPr lang="en-US" sz="2800" b="1" dirty="0">
                      <a:solidFill>
                        <a:srgbClr val="222D6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2800" b="1" dirty="0">
                      <a:solidFill>
                        <a:srgbClr val="222D6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Experience</a:t>
                  </a:r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>
              <a:off x="1938354" y="5739788"/>
              <a:ext cx="640080" cy="0"/>
            </a:xfrm>
            <a:prstGeom prst="line">
              <a:avLst/>
            </a:prstGeom>
            <a:ln w="28575">
              <a:solidFill>
                <a:srgbClr val="FAC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29263" y="5739788"/>
              <a:ext cx="640080" cy="0"/>
            </a:xfrm>
            <a:prstGeom prst="line">
              <a:avLst/>
            </a:prstGeom>
            <a:ln w="28575">
              <a:solidFill>
                <a:srgbClr val="FAC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585349" y="5739788"/>
              <a:ext cx="640080" cy="0"/>
            </a:xfrm>
            <a:prstGeom prst="line">
              <a:avLst/>
            </a:prstGeom>
            <a:ln w="28575">
              <a:solidFill>
                <a:srgbClr val="FAC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90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388" y="365760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Offer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47122" y="997145"/>
            <a:ext cx="11432594" cy="4895821"/>
            <a:chOff x="447122" y="1202627"/>
            <a:chExt cx="11432594" cy="489582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3695550" y="1202627"/>
              <a:ext cx="26438" cy="4840950"/>
            </a:xfrm>
            <a:prstGeom prst="line">
              <a:avLst/>
            </a:prstGeom>
            <a:ln w="476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860242" y="1274771"/>
              <a:ext cx="4471517" cy="4687162"/>
              <a:chOff x="4134613" y="1274771"/>
              <a:chExt cx="4471517" cy="468716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4627" y="1274771"/>
                <a:ext cx="1871489" cy="1856232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4134613" y="3362247"/>
                <a:ext cx="4471517" cy="259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3464" indent="-283464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b="1" dirty="0">
                    <a:solidFill>
                      <a:srgbClr val="243069"/>
                    </a:solidFill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Global Research &amp; Internship Program </a:t>
                </a:r>
              </a:p>
              <a:p>
                <a:pPr marL="283464" indent="-283464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Research or intern for 8-12 weeks over the summer break</a:t>
                </a:r>
              </a:p>
              <a:p>
                <a:pPr marL="283464" indent="-283464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Opportunities on every continent (except Antarctica) and in dozens of career industries</a:t>
                </a:r>
              </a:p>
              <a:p>
                <a:pPr marL="283464" indent="-283464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All students receive funding to offset expenses, including flights, housing, or meals</a:t>
                </a:r>
              </a:p>
              <a:p>
                <a:pPr marL="283464" indent="-283464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Funding-only application for students who have already found a summer internship or research opportunity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flipH="1">
              <a:off x="8496451" y="1202627"/>
              <a:ext cx="26438" cy="4840950"/>
            </a:xfrm>
            <a:prstGeom prst="line">
              <a:avLst/>
            </a:prstGeom>
            <a:ln w="476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47122" y="3370522"/>
              <a:ext cx="3248428" cy="2727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3464" indent="-283464">
                <a:lnSpc>
                  <a:spcPct val="90000"/>
                </a:lnSpc>
                <a:spcBef>
                  <a:spcPts val="1000"/>
                </a:spcBef>
              </a:pPr>
              <a:r>
                <a:rPr lang="en-US" b="1" dirty="0">
                  <a:solidFill>
                    <a:srgbClr val="243069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Semester Abroad </a:t>
              </a:r>
            </a:p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Earn Penn credit abroad</a:t>
              </a:r>
            </a:p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Use financial aid and scholarships just as you would at Penn</a:t>
              </a:r>
            </a:p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Enhance language skills and cultural competence</a:t>
              </a:r>
            </a:p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Develop lifelong friendships with students from all over the world</a:t>
              </a:r>
            </a:p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Gain soft skills that will translate to career goals post-graduation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31" y="1274771"/>
              <a:ext cx="1871573" cy="1856232"/>
            </a:xfrm>
            <a:prstGeom prst="rect">
              <a:avLst/>
            </a:prstGeom>
          </p:spPr>
        </p:pic>
        <p:sp>
          <p:nvSpPr>
            <p:cNvPr id="36" name="Content Placeholder 9"/>
            <p:cNvSpPr txBox="1">
              <a:spLocks/>
            </p:cNvSpPr>
            <p:nvPr/>
          </p:nvSpPr>
          <p:spPr>
            <a:xfrm>
              <a:off x="8687581" y="3373120"/>
              <a:ext cx="3192135" cy="26823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b="1" dirty="0">
                  <a:solidFill>
                    <a:srgbClr val="243069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Penn Global Seminars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Intensive semester-long study with an embedded short-term travel component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Course options for students across majors and class years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Flat program fee of $950 that covers all travel expenses including round-trip airfare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Financial aid packages can be applied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88" y="1308760"/>
              <a:ext cx="1871573" cy="185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665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342" y="365019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 Abroad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541" y="1003826"/>
            <a:ext cx="11420856" cy="1323439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188720" tIns="182880" rIns="1188720" bIns="274320" rtlCol="0">
            <a:spAutoFit/>
          </a:bodyPr>
          <a:lstStyle/>
          <a:p>
            <a:pPr algn="ctr"/>
            <a:r>
              <a:rPr lang="en-US" sz="2800" dirty="0">
                <a:solidFill>
                  <a:srgbClr val="2430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yourself in a new global community through extended study for a semester or year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44" y="5003806"/>
            <a:ext cx="1419753" cy="14081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61633" y="2561332"/>
            <a:ext cx="10038672" cy="3180003"/>
            <a:chOff x="791659" y="2777089"/>
            <a:chExt cx="10038672" cy="3180003"/>
          </a:xfrm>
        </p:grpSpPr>
        <p:sp>
          <p:nvSpPr>
            <p:cNvPr id="5" name="Rectangle 4"/>
            <p:cNvSpPr/>
            <p:nvPr/>
          </p:nvSpPr>
          <p:spPr>
            <a:xfrm>
              <a:off x="5140760" y="2777089"/>
              <a:ext cx="5689571" cy="3125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Earn Penn credit while you are abroad</a:t>
              </a: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Enhance language skills and cultural competence in an immersive, academic environment</a:t>
              </a: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Develop lifelong friendships with students from all over the world</a:t>
              </a: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Gain soft skills that will translate from study abroad to career goals post-graduation</a:t>
              </a: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Use financial aid and scholarships just as you would at Penn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59" y="2777089"/>
              <a:ext cx="4240004" cy="3180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63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" y="430416"/>
            <a:ext cx="12166146" cy="59971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388" y="365760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 Abroad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2212" y="1114738"/>
            <a:ext cx="11939788" cy="4766195"/>
            <a:chOff x="252212" y="985677"/>
            <a:chExt cx="11939788" cy="476619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32563" y="3406391"/>
              <a:ext cx="11155680" cy="0"/>
            </a:xfrm>
            <a:prstGeom prst="line">
              <a:avLst/>
            </a:prstGeom>
            <a:ln w="38100">
              <a:solidFill>
                <a:srgbClr val="FACE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88243" y="2964264"/>
              <a:ext cx="0" cy="442127"/>
            </a:xfrm>
            <a:prstGeom prst="line">
              <a:avLst/>
            </a:prstGeom>
            <a:ln w="38100">
              <a:solidFill>
                <a:srgbClr val="FACE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ontent Placeholder 4"/>
            <p:cNvSpPr txBox="1">
              <a:spLocks/>
            </p:cNvSpPr>
            <p:nvPr/>
          </p:nvSpPr>
          <p:spPr>
            <a:xfrm>
              <a:off x="11011404" y="1536993"/>
              <a:ext cx="989591" cy="424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Abroad!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2000" dirty="0">
                <a:latin typeface="Open Sans" panose="020B0606030504020204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63520" y="3397389"/>
              <a:ext cx="0" cy="442127"/>
            </a:xfrm>
            <a:prstGeom prst="line">
              <a:avLst/>
            </a:prstGeom>
            <a:ln w="38100">
              <a:solidFill>
                <a:srgbClr val="FACE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64110" y="2964264"/>
              <a:ext cx="0" cy="442127"/>
            </a:xfrm>
            <a:prstGeom prst="line">
              <a:avLst/>
            </a:prstGeom>
            <a:ln w="38100">
              <a:solidFill>
                <a:srgbClr val="FACE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216016" y="2956306"/>
              <a:ext cx="0" cy="442127"/>
            </a:xfrm>
            <a:prstGeom prst="line">
              <a:avLst/>
            </a:prstGeom>
            <a:ln w="38100">
              <a:solidFill>
                <a:srgbClr val="FACE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252212" y="2105790"/>
              <a:ext cx="1890050" cy="8074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Think about how going abroad fits in with your academic career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2000" dirty="0">
                <a:latin typeface="Open Sans" panose="020B0606030504020204"/>
                <a:cs typeface="Arial" panose="020B0604020202020204" pitchFamily="34" charset="0"/>
              </a:endParaRPr>
            </a:p>
          </p:txBody>
        </p:sp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1391778" y="4875574"/>
              <a:ext cx="2143483" cy="8762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Meet with Penn Abroad advisor, academic advisor to talk through options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1200" dirty="0">
                <a:latin typeface="Open Sans" panose="020B0606030504020204"/>
                <a:cs typeface="Arial" panose="020B0604020202020204" pitchFamily="34" charset="0"/>
              </a:endParaRPr>
            </a:p>
          </p:txBody>
        </p:sp>
        <p:sp>
          <p:nvSpPr>
            <p:cNvPr id="19" name="Content Placeholder 4"/>
            <p:cNvSpPr txBox="1">
              <a:spLocks/>
            </p:cNvSpPr>
            <p:nvPr/>
          </p:nvSpPr>
          <p:spPr>
            <a:xfrm>
              <a:off x="3267095" y="1869863"/>
              <a:ext cx="2781634" cy="10738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3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Complete Penn Abroad application and host university application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3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(typically in the year prior, but check individual program deadlines)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2000" dirty="0">
                <a:latin typeface="Open Sans" panose="020B0606030504020204"/>
                <a:cs typeface="Arial" panose="020B0604020202020204" pitchFamily="34" charset="0"/>
              </a:endParaRPr>
            </a:p>
          </p:txBody>
        </p:sp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8091183" y="2081173"/>
              <a:ext cx="2238387" cy="8762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Pre-departure Orientation, getting your visa, preparing to go abroad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2000" dirty="0">
                <a:latin typeface="Open Sans" panose="020B0606030504020204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328597" y="3396570"/>
              <a:ext cx="0" cy="442127"/>
            </a:xfrm>
            <a:prstGeom prst="line">
              <a:avLst/>
            </a:prstGeom>
            <a:ln w="38100">
              <a:solidFill>
                <a:srgbClr val="FACE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ontent Placeholder 4"/>
            <p:cNvSpPr txBox="1">
              <a:spLocks/>
            </p:cNvSpPr>
            <p:nvPr/>
          </p:nvSpPr>
          <p:spPr>
            <a:xfrm>
              <a:off x="6257362" y="4766659"/>
              <a:ext cx="2179068" cy="9746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Receive acceptance to your abroad program and complete any post-decision requirements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17826" y="2954443"/>
              <a:ext cx="0" cy="442127"/>
            </a:xfrm>
            <a:prstGeom prst="line">
              <a:avLst/>
            </a:prstGeom>
            <a:ln w="38100">
              <a:solidFill>
                <a:srgbClr val="FACE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249" y="3964058"/>
              <a:ext cx="910213" cy="91021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400" y="1729564"/>
              <a:ext cx="1371600" cy="13716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2714" y="989794"/>
              <a:ext cx="1056343" cy="105634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63" y="1127771"/>
              <a:ext cx="1120252" cy="112025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836" y="985677"/>
              <a:ext cx="819530" cy="81953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7789" y="3729391"/>
              <a:ext cx="1201615" cy="1201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22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342" y="365019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Research &amp; Internship Program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541" y="1003826"/>
            <a:ext cx="11420856" cy="1323439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188720" tIns="182880" rIns="1188720" bIns="274320" rtlCol="0">
            <a:spAutoFit/>
          </a:bodyPr>
          <a:lstStyle/>
          <a:p>
            <a:pPr algn="ctr"/>
            <a:r>
              <a:rPr lang="en-US" sz="2800" dirty="0">
                <a:solidFill>
                  <a:srgbClr val="2430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Enhance your career potential through life-changing global work and research experience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20" y="4901136"/>
            <a:ext cx="1419688" cy="14081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85562" y="2700539"/>
            <a:ext cx="8823749" cy="3412782"/>
            <a:chOff x="1852690" y="2700539"/>
            <a:chExt cx="8823749" cy="3412782"/>
          </a:xfrm>
        </p:grpSpPr>
        <p:sp>
          <p:nvSpPr>
            <p:cNvPr id="5" name="Rectangle 4"/>
            <p:cNvSpPr/>
            <p:nvPr/>
          </p:nvSpPr>
          <p:spPr>
            <a:xfrm>
              <a:off x="5161278" y="2700539"/>
              <a:ext cx="5515161" cy="2997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Research or intern for 8-12 weeks over the summer break</a:t>
              </a:r>
            </a:p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Opportunities on every continent (except Antarctica) and in dozens of career industries</a:t>
              </a:r>
            </a:p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All students receive funding to offset expenses, including flights, housing, or meals</a:t>
              </a:r>
            </a:p>
            <a:p>
              <a:pPr marL="283464" indent="-283464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Funding-only application for students who have already found a summer internship or research opportunity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1" b="14411"/>
            <a:stretch/>
          </p:blipFill>
          <p:spPr>
            <a:xfrm>
              <a:off x="1852690" y="2700539"/>
              <a:ext cx="3181645" cy="3412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565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" y="430416"/>
            <a:ext cx="12166146" cy="59971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388" y="365760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Research &amp; Internship Program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0599" y="1148060"/>
            <a:ext cx="12090801" cy="4850471"/>
            <a:chOff x="101199" y="1343269"/>
            <a:chExt cx="12090801" cy="485047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32563" y="3848516"/>
              <a:ext cx="1115568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688243" y="3406389"/>
              <a:ext cx="0" cy="442127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ontent Placeholder 4"/>
            <p:cNvSpPr txBox="1">
              <a:spLocks/>
            </p:cNvSpPr>
            <p:nvPr/>
          </p:nvSpPr>
          <p:spPr>
            <a:xfrm>
              <a:off x="11011404" y="1979118"/>
              <a:ext cx="989591" cy="424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Abroad!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463520" y="3839514"/>
              <a:ext cx="0" cy="442127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64110" y="3406389"/>
              <a:ext cx="0" cy="442127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216016" y="3398431"/>
              <a:ext cx="0" cy="442127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ontent Placeholder 4"/>
            <p:cNvSpPr txBox="1">
              <a:spLocks/>
            </p:cNvSpPr>
            <p:nvPr/>
          </p:nvSpPr>
          <p:spPr>
            <a:xfrm>
              <a:off x="101199" y="2564591"/>
              <a:ext cx="1890050" cy="8895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GRIP placements and application opens in mid-October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ontent Placeholder 4"/>
            <p:cNvSpPr txBox="1">
              <a:spLocks/>
            </p:cNvSpPr>
            <p:nvPr/>
          </p:nvSpPr>
          <p:spPr>
            <a:xfrm>
              <a:off x="1431469" y="5316395"/>
              <a:ext cx="2064101" cy="877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October – January: Meet with a GRIP advisor for an advising session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ontent Placeholder 4"/>
            <p:cNvSpPr txBox="1">
              <a:spLocks/>
            </p:cNvSpPr>
            <p:nvPr/>
          </p:nvSpPr>
          <p:spPr>
            <a:xfrm>
              <a:off x="3434608" y="2693835"/>
              <a:ext cx="2455985" cy="8876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Submit your GRIP application by the early January deadline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ontent Placeholder 4"/>
            <p:cNvSpPr txBox="1">
              <a:spLocks/>
            </p:cNvSpPr>
            <p:nvPr/>
          </p:nvSpPr>
          <p:spPr>
            <a:xfrm>
              <a:off x="8300454" y="2385498"/>
              <a:ext cx="1780861" cy="10079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4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Pre-departure Orientation, getting your visa, preparing to go abroad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328597" y="3838695"/>
              <a:ext cx="0" cy="442127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ontent Placeholder 4"/>
            <p:cNvSpPr txBox="1">
              <a:spLocks/>
            </p:cNvSpPr>
            <p:nvPr/>
          </p:nvSpPr>
          <p:spPr>
            <a:xfrm>
              <a:off x="6299265" y="5219049"/>
              <a:ext cx="2058661" cy="9746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Receive decision on GRIP application and funding award in late February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17826" y="3396568"/>
              <a:ext cx="0" cy="442127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249" y="4436327"/>
              <a:ext cx="910213" cy="91021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400" y="2171689"/>
              <a:ext cx="1371600" cy="13716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463" y="1343269"/>
              <a:ext cx="1056343" cy="105634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45" y="1532536"/>
              <a:ext cx="1054204" cy="1054204"/>
            </a:xfrm>
            <a:prstGeom prst="rect">
              <a:avLst/>
            </a:prstGeom>
          </p:spPr>
        </p:pic>
        <p:pic>
          <p:nvPicPr>
            <p:cNvPr id="50" name="Picture 8" descr="Image result for free transparent icons resum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798" y="1571874"/>
              <a:ext cx="931603" cy="117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Image result for free transparent icons lett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252" y="4029399"/>
              <a:ext cx="1514689" cy="151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89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342" y="365019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 Global Seminars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5074" y="2600283"/>
            <a:ext cx="10471790" cy="3180003"/>
            <a:chOff x="542342" y="2600283"/>
            <a:chExt cx="10471790" cy="31800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21"/>
            <a:stretch/>
          </p:blipFill>
          <p:spPr>
            <a:xfrm>
              <a:off x="542342" y="2600283"/>
              <a:ext cx="4738575" cy="31800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87308" y="2600283"/>
              <a:ext cx="5626824" cy="2499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Intensive semester-long study with an embedded short-term travel component</a:t>
              </a: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Course options for students across majors and class years</a:t>
              </a: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Flat program fee of $950 that covers all travel expenses including round-trip airfare</a:t>
              </a: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Financial aid packages can be applied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0541" y="1003826"/>
            <a:ext cx="11420856" cy="1323439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188720" tIns="182880" rIns="1188720" bIns="274320" rtlCol="0">
            <a:spAutoFit/>
          </a:bodyPr>
          <a:lstStyle/>
          <a:p>
            <a:pPr algn="ctr"/>
            <a:r>
              <a:rPr lang="en-US" sz="2800" dirty="0">
                <a:solidFill>
                  <a:srgbClr val="2430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Deepen your understanding of concepts discussed in the classroom through short-term travel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749" y="4887711"/>
            <a:ext cx="1419817" cy="14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" y="430416"/>
            <a:ext cx="12166146" cy="59971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7931C2-9DB4-467A-A4C2-E7F56C618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388" y="365760"/>
            <a:ext cx="10975224" cy="486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 Global Seminars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64706" y="1068433"/>
            <a:ext cx="11946978" cy="5176123"/>
            <a:chOff x="245022" y="1109529"/>
            <a:chExt cx="11946978" cy="517612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29" y="1109529"/>
              <a:ext cx="1054204" cy="1054204"/>
            </a:xfrm>
            <a:prstGeom prst="rect">
              <a:avLst/>
            </a:prstGeom>
          </p:spPr>
        </p:pic>
        <p:grpSp>
          <p:nvGrpSpPr>
            <p:cNvPr id="50" name="Group 49"/>
            <p:cNvGrpSpPr/>
            <p:nvPr/>
          </p:nvGrpSpPr>
          <p:grpSpPr>
            <a:xfrm>
              <a:off x="245022" y="1979118"/>
              <a:ext cx="11946978" cy="4306534"/>
              <a:chOff x="245022" y="1979118"/>
              <a:chExt cx="11946978" cy="430653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532563" y="3848516"/>
                <a:ext cx="11155680" cy="0"/>
              </a:xfrm>
              <a:prstGeom prst="line">
                <a:avLst/>
              </a:prstGeom>
              <a:ln w="38100">
                <a:solidFill>
                  <a:srgbClr val="222D64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688243" y="3406389"/>
                <a:ext cx="0" cy="442127"/>
              </a:xfrm>
              <a:prstGeom prst="line">
                <a:avLst/>
              </a:prstGeom>
              <a:ln w="38100">
                <a:solidFill>
                  <a:srgbClr val="222D64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11011402" y="1979118"/>
                <a:ext cx="989591" cy="4241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Abroad!</a:t>
                </a: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2463520" y="3839514"/>
                <a:ext cx="0" cy="442127"/>
              </a:xfrm>
              <a:prstGeom prst="line">
                <a:avLst/>
              </a:prstGeom>
              <a:ln w="38100">
                <a:solidFill>
                  <a:srgbClr val="222D6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664110" y="3406389"/>
                <a:ext cx="0" cy="442127"/>
              </a:xfrm>
              <a:prstGeom prst="line">
                <a:avLst/>
              </a:prstGeom>
              <a:ln w="38100">
                <a:solidFill>
                  <a:srgbClr val="222D6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9216016" y="3398431"/>
                <a:ext cx="0" cy="442127"/>
              </a:xfrm>
              <a:prstGeom prst="line">
                <a:avLst/>
              </a:prstGeom>
              <a:ln w="38100">
                <a:solidFill>
                  <a:srgbClr val="222D6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ontent Placeholder 4"/>
              <p:cNvSpPr txBox="1">
                <a:spLocks/>
              </p:cNvSpPr>
              <p:nvPr/>
            </p:nvSpPr>
            <p:spPr>
              <a:xfrm>
                <a:off x="245022" y="2019613"/>
                <a:ext cx="2163815" cy="8895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Applications open the semester prior to the PGS program in accordance with advance registration</a:t>
                </a: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Content Placeholder 4"/>
              <p:cNvSpPr txBox="1">
                <a:spLocks/>
              </p:cNvSpPr>
              <p:nvPr/>
            </p:nvSpPr>
            <p:spPr>
              <a:xfrm>
                <a:off x="1431467" y="5170091"/>
                <a:ext cx="2064101" cy="877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Submit application for PGS course via Penn Abroad PASSPORT portal</a:t>
                </a: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Content Placeholder 4"/>
              <p:cNvSpPr txBox="1">
                <a:spLocks/>
              </p:cNvSpPr>
              <p:nvPr/>
            </p:nvSpPr>
            <p:spPr>
              <a:xfrm>
                <a:off x="3434606" y="2669451"/>
                <a:ext cx="2455985" cy="8876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May have an interview with the faculty leading the course</a:t>
                </a: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Content Placeholder 4"/>
              <p:cNvSpPr txBox="1">
                <a:spLocks/>
              </p:cNvSpPr>
              <p:nvPr/>
            </p:nvSpPr>
            <p:spPr>
              <a:xfrm>
                <a:off x="7948250" y="2385997"/>
                <a:ext cx="2535526" cy="10411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Participate in campus portion of seminar course and prepare for short-term travel component</a:t>
                </a: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7328597" y="3838695"/>
                <a:ext cx="0" cy="442127"/>
              </a:xfrm>
              <a:prstGeom prst="line">
                <a:avLst/>
              </a:prstGeom>
              <a:ln w="38100">
                <a:solidFill>
                  <a:srgbClr val="222D6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ontent Placeholder 4"/>
              <p:cNvSpPr txBox="1">
                <a:spLocks/>
              </p:cNvSpPr>
              <p:nvPr/>
            </p:nvSpPr>
            <p:spPr>
              <a:xfrm>
                <a:off x="6132533" y="5224481"/>
                <a:ext cx="2392126" cy="1061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Receive decision on acceptance to PGS program (after advance registration closes)</a:t>
                </a: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517826" y="3396568"/>
                <a:ext cx="0" cy="442127"/>
              </a:xfrm>
              <a:prstGeom prst="line">
                <a:avLst/>
              </a:prstGeom>
              <a:ln w="38100">
                <a:solidFill>
                  <a:srgbClr val="222D64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0400" y="2171689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67" name="Picture 10" descr="Image result for free transparent icons lett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1252" y="4029399"/>
                <a:ext cx="1514689" cy="1514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2711" y="4157072"/>
                <a:ext cx="1201615" cy="1201615"/>
              </a:xfrm>
              <a:prstGeom prst="rect">
                <a:avLst/>
              </a:prstGeom>
            </p:spPr>
          </p:pic>
        </p:grpSp>
        <p:pic>
          <p:nvPicPr>
            <p:cNvPr id="51" name="Picture 4" descr="Image result for free transparent icons intervie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35" y="1608423"/>
              <a:ext cx="1318130" cy="105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Image result for free transparent icons clas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30" y="1267074"/>
              <a:ext cx="1096571" cy="109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28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1007</Words>
  <Application>Microsoft Office PowerPoint</Application>
  <PresentationFormat>Widescreen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Open Sans</vt:lpstr>
      <vt:lpstr>Times New Roman</vt:lpstr>
      <vt:lpstr>Wingdings</vt:lpstr>
      <vt:lpstr>Office Theme</vt:lpstr>
      <vt:lpstr>PowerPoint Presentation</vt:lpstr>
      <vt:lpstr>Why Go Abroad?</vt:lpstr>
      <vt:lpstr>What We Offer</vt:lpstr>
      <vt:lpstr>Semester Abroad</vt:lpstr>
      <vt:lpstr>Semester Abroad</vt:lpstr>
      <vt:lpstr>Global Research &amp; Internship Program</vt:lpstr>
      <vt:lpstr>Global Research &amp; Internship Program</vt:lpstr>
      <vt:lpstr>Penn Global Seminars</vt:lpstr>
      <vt:lpstr>Penn Global Seminars</vt:lpstr>
      <vt:lpstr>Get Connected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Cossar</dc:creator>
  <cp:lastModifiedBy>Nigel Cossar</cp:lastModifiedBy>
  <cp:revision>180</cp:revision>
  <cp:lastPrinted>2019-04-08T13:10:59Z</cp:lastPrinted>
  <dcterms:created xsi:type="dcterms:W3CDTF">2019-01-16T17:51:37Z</dcterms:created>
  <dcterms:modified xsi:type="dcterms:W3CDTF">2019-11-13T01:17:12Z</dcterms:modified>
</cp:coreProperties>
</file>